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4385" r:id="rId1"/>
  </p:sldMasterIdLst>
  <p:notesMasterIdLst>
    <p:notesMasterId r:id="rId16"/>
  </p:notesMasterIdLst>
  <p:sldIdLst>
    <p:sldId id="280" r:id="rId2"/>
    <p:sldId id="281" r:id="rId3"/>
    <p:sldId id="282" r:id="rId4"/>
    <p:sldId id="294" r:id="rId5"/>
    <p:sldId id="291" r:id="rId6"/>
    <p:sldId id="290" r:id="rId7"/>
    <p:sldId id="289" r:id="rId8"/>
    <p:sldId id="292" r:id="rId9"/>
    <p:sldId id="283" r:id="rId10"/>
    <p:sldId id="293" r:id="rId11"/>
    <p:sldId id="288" r:id="rId12"/>
    <p:sldId id="285" r:id="rId13"/>
    <p:sldId id="286" r:id="rId14"/>
    <p:sldId id="287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IranNastaliq" panose="02020505000000020003" pitchFamily="18" charset="0"/>
      <p:regular r:id="rId23"/>
    </p:embeddedFont>
    <p:embeddedFont>
      <p:font typeface="Segoe UI" panose="020B0502040204020203" pitchFamily="34" charset="0"/>
      <p:regular r:id="rId24"/>
      <p:bold r:id="rId25"/>
      <p:italic r:id="rId26"/>
      <p:boldItalic r:id="rId27"/>
    </p:embeddedFont>
    <p:embeddedFont>
      <p:font typeface="2  Nazanin" panose="020B0604020202020204" charset="-78"/>
      <p:regular r:id="rId28"/>
      <p:bold r:id="rId29"/>
    </p:embeddedFont>
    <p:embeddedFont>
      <p:font typeface="B Titr" panose="00000700000000000000" pitchFamily="2" charset="-78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33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993B7-CA77-4310-98CF-1AFB36C63C08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59F416-A31F-4B8C-9534-BDABFE42E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4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4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0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1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810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5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7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834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77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6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37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2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83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  <p:sldLayoutId id="2147484387" r:id="rId2"/>
    <p:sldLayoutId id="2147484388" r:id="rId3"/>
    <p:sldLayoutId id="2147484389" r:id="rId4"/>
    <p:sldLayoutId id="2147484390" r:id="rId5"/>
    <p:sldLayoutId id="2147484391" r:id="rId6"/>
    <p:sldLayoutId id="2147484392" r:id="rId7"/>
    <p:sldLayoutId id="2147484393" r:id="rId8"/>
    <p:sldLayoutId id="2147484394" r:id="rId9"/>
    <p:sldLayoutId id="2147484395" r:id="rId10"/>
    <p:sldLayoutId id="21474843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54"/>
          </a:xfrm>
        </p:spPr>
      </p:pic>
      <p:sp>
        <p:nvSpPr>
          <p:cNvPr id="2" name="Rectangle 1"/>
          <p:cNvSpPr/>
          <p:nvPr/>
        </p:nvSpPr>
        <p:spPr>
          <a:xfrm>
            <a:off x="2502130" y="3050773"/>
            <a:ext cx="66169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7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به نام خداوند </a:t>
            </a:r>
            <a:r>
              <a:rPr lang="fa-IR" sz="72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بخشنده  </a:t>
            </a:r>
            <a:r>
              <a:rPr lang="fa-IR" sz="7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IranNastaliq" panose="02020505000000020003" pitchFamily="18" charset="0"/>
                <a:cs typeface="IranNastaliq" panose="02020505000000020003" pitchFamily="18" charset="0"/>
              </a:rPr>
              <a:t>و مهربان</a:t>
            </a:r>
            <a:endParaRPr lang="en-US" sz="72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IranNastaliq" panose="02020505000000020003" pitchFamily="18" charset="0"/>
              <a:cs typeface="IranNastaliq" panose="020205050000000200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1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73"/>
          </a:xfrm>
        </p:spPr>
      </p:pic>
      <p:sp>
        <p:nvSpPr>
          <p:cNvPr id="2" name="Rectangle 1"/>
          <p:cNvSpPr/>
          <p:nvPr/>
        </p:nvSpPr>
        <p:spPr>
          <a:xfrm>
            <a:off x="2103121" y="1064029"/>
            <a:ext cx="7298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مروری بر مصوبات نودونهمین نشست کمیته تخصصی نام‌نگاری و یکسان‌سازی نام‌های جغرافیایی ایران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864524" y="1343770"/>
            <a:ext cx="10871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fa-IR" b="1" dirty="0" smtClean="0">
              <a:cs typeface="2  Nazanin" panose="020B0604020202020204" charset="-78"/>
            </a:endParaRPr>
          </a:p>
          <a:p>
            <a:pPr algn="just" rtl="1"/>
            <a:r>
              <a:rPr lang="fa-IR" b="1" dirty="0" smtClean="0">
                <a:cs typeface="2  Nazanin" panose="020B0604020202020204" charset="-78"/>
              </a:rPr>
              <a:t>3-مقرر </a:t>
            </a:r>
            <a:r>
              <a:rPr lang="fa-IR" b="1" dirty="0">
                <a:cs typeface="2  Nazanin" panose="020B0604020202020204" charset="-78"/>
              </a:rPr>
              <a:t>شد، دبیرخانه کمیته استفاده از نام مجعول خلیج </a:t>
            </a:r>
            <a:r>
              <a:rPr lang="fa-IR" b="1" dirty="0" smtClean="0">
                <a:cs typeface="2  Nazanin" panose="020B0604020202020204" charset="-78"/>
              </a:rPr>
              <a:t>فارس توسط اتحادیه بین‌المللی حفاظت </a:t>
            </a:r>
            <a:r>
              <a:rPr lang="fa-IR" b="1" dirty="0">
                <a:cs typeface="2  Nazanin" panose="020B0604020202020204" charset="-78"/>
              </a:rPr>
              <a:t>طبیعت (</a:t>
            </a:r>
            <a:r>
              <a:rPr lang="en-US" b="1" dirty="0">
                <a:cs typeface="2  Nazanin" panose="020B0604020202020204" charset="-78"/>
              </a:rPr>
              <a:t>IUCN) </a:t>
            </a:r>
            <a:r>
              <a:rPr lang="fa-IR" b="1" dirty="0">
                <a:cs typeface="2  Nazanin" panose="020B0604020202020204" charset="-78"/>
              </a:rPr>
              <a:t>را از طریق </a:t>
            </a:r>
            <a:r>
              <a:rPr lang="fa-IR" b="1" dirty="0" smtClean="0">
                <a:cs typeface="2  Nazanin" panose="020B0604020202020204" charset="-78"/>
              </a:rPr>
              <a:t>دبیرخانه یونسکو پیگیری </a:t>
            </a:r>
            <a:r>
              <a:rPr lang="fa-IR" b="1" dirty="0">
                <a:cs typeface="2  Nazanin" panose="020B0604020202020204" charset="-78"/>
              </a:rPr>
              <a:t>نماید. </a:t>
            </a:r>
            <a:endParaRPr lang="en-US" b="1" dirty="0">
              <a:cs typeface="2  Nazanin" panose="020B0604020202020204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05" y="2338767"/>
            <a:ext cx="2933790" cy="3743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390" y="2366161"/>
            <a:ext cx="2762529" cy="368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3954"/>
          </a:xfrm>
        </p:spPr>
      </p:pic>
      <p:sp>
        <p:nvSpPr>
          <p:cNvPr id="2" name="Rectangle 1"/>
          <p:cNvSpPr/>
          <p:nvPr/>
        </p:nvSpPr>
        <p:spPr>
          <a:xfrm>
            <a:off x="2103121" y="1064029"/>
            <a:ext cx="7298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مروری بر مصوبات نودونهمین نشست کمیته تخصصی نام‌نگاری و یکسان‌سازی نام‌های جغرافیایی ایران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864524" y="2004946"/>
            <a:ext cx="100334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 smtClean="0">
                <a:cs typeface="2  Nazanin" panose="020B0604020202020204" charset="-78"/>
              </a:rPr>
              <a:t>4-مقرر </a:t>
            </a:r>
            <a:r>
              <a:rPr lang="fa-IR" b="1" dirty="0">
                <a:cs typeface="2  Nazanin" panose="020B0604020202020204" charset="-78"/>
              </a:rPr>
              <a:t>شد، در خصوص پروژه توسعه و تکمیل پایگاه ملی نام‌های جغرافیایی ایران، رعایت دستور العمل فرهنگستان در نگارش فارسی نامهای جغرافیایی، بویژه استفاده از نیم فاصله و جدانویسی کلمات بررسی و در صورت امکان در شرح خدمات این پروژه لحاظ گردد.</a:t>
            </a:r>
          </a:p>
          <a:p>
            <a:pPr algn="just" rtl="1"/>
            <a:endParaRPr lang="fa-IR" b="1" dirty="0" smtClean="0">
              <a:cs typeface="2  Nazanin" panose="020B0604020202020204" charset="-78"/>
            </a:endParaRPr>
          </a:p>
          <a:p>
            <a:pPr algn="just" rtl="1"/>
            <a:endParaRPr lang="fa-IR" b="1" dirty="0">
              <a:cs typeface="2  Nazanin" panose="020B0604020202020204" charset="-78"/>
            </a:endParaRPr>
          </a:p>
          <a:p>
            <a:pPr algn="just" rtl="1"/>
            <a:endParaRPr lang="fa-IR" b="1" dirty="0" smtClean="0">
              <a:cs typeface="2  Nazanin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98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6193"/>
          </a:xfrm>
        </p:spPr>
      </p:pic>
      <p:sp>
        <p:nvSpPr>
          <p:cNvPr id="2" name="Rectangle 1"/>
          <p:cNvSpPr/>
          <p:nvPr/>
        </p:nvSpPr>
        <p:spPr>
          <a:xfrm>
            <a:off x="651353" y="1230284"/>
            <a:ext cx="99806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دستور </a:t>
            </a:r>
            <a:r>
              <a:rPr lang="fa-IR" sz="32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جلسه</a:t>
            </a:r>
            <a:endParaRPr lang="en-US" sz="32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fa-IR" sz="24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en-US" sz="22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r>
              <a:rPr lang="fa-IR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ارائه گزارش و شرح خدمات کارگروه نام‌های دریایی و بستر دریا توسط آقای علی سلطانپور</a:t>
            </a:r>
          </a:p>
          <a:p>
            <a:pPr algn="just" rtl="1"/>
            <a:endParaRPr lang="fa-IR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fa-IR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fa-IR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en-US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r>
              <a:rPr lang="fa-IR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ارائه گزارش و شرح خدمات کارگروه نام‌های </a:t>
            </a:r>
            <a:r>
              <a:rPr lang="fa-IR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تاریخی توسط آقای بهرام امیراحمدیان</a:t>
            </a:r>
          </a:p>
          <a:p>
            <a:pPr algn="just" rtl="1"/>
            <a:endParaRPr lang="fa-IR" sz="14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fa-IR" sz="32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fa-IR" sz="32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134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2" name="Rectangle 1"/>
          <p:cNvSpPr/>
          <p:nvPr/>
        </p:nvSpPr>
        <p:spPr>
          <a:xfrm>
            <a:off x="651353" y="1230284"/>
            <a:ext cx="1072228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32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دستور </a:t>
            </a:r>
            <a:r>
              <a:rPr lang="fa-IR" sz="32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جلسه</a:t>
            </a:r>
          </a:p>
          <a:p>
            <a:pPr algn="just" rtl="1"/>
            <a:endParaRPr lang="fa-IR" sz="32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fa-IR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r>
              <a:rPr lang="fa-IR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ارائه گزارش جناب آقای محمدصاحبی(نماینده محترم فرهنگستان زبان و ادب فارسی و سرپرست کارگروه آوانگاری) با موضوع آخرین اقدامات انجام شده در خصوص کتاب راهنمای جامع یوپونیمی ایران</a:t>
            </a:r>
          </a:p>
          <a:p>
            <a:pPr algn="just" rtl="1"/>
            <a:endParaRPr lang="fa-IR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fa-IR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fa-IR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r>
              <a:rPr lang="fa-IR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ارائه گزارش سرکارخانم خانجانی(نماینده محترم وزارت کشور) با موضوع فرآیندهای مرتبط با نام‌های جغرافیایی در وزارت کشور"اعم از روش‌های گردآوری، ثبت و ذخیره‌سازی و نحوه ارائه نام‌ها با نگارش صحیح و استاندارد به منظور جلوگیری از تشتت و اختلاف در نام‌های جغرافیایی"</a:t>
            </a:r>
          </a:p>
          <a:p>
            <a:pPr algn="just" rtl="1"/>
            <a:endParaRPr lang="fa-IR" sz="32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pPr algn="just" rtl="1"/>
            <a:endParaRPr lang="fa-IR" sz="32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9643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74"/>
          </a:xfrm>
        </p:spPr>
      </p:pic>
      <p:sp>
        <p:nvSpPr>
          <p:cNvPr id="2" name="Rectangle 1"/>
          <p:cNvSpPr/>
          <p:nvPr/>
        </p:nvSpPr>
        <p:spPr>
          <a:xfrm>
            <a:off x="4572000" y="3408218"/>
            <a:ext cx="50707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40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Nastalig"/>
                <a:cs typeface="B Titr" panose="00000700000000000000" pitchFamily="2" charset="-78"/>
              </a:rPr>
              <a:t>باتشکر از توجه شما</a:t>
            </a:r>
            <a:endParaRPr lang="fa-IR" sz="40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Nastalig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62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3954"/>
          </a:xfrm>
        </p:spPr>
      </p:pic>
      <p:sp>
        <p:nvSpPr>
          <p:cNvPr id="2" name="Rectangle 1"/>
          <p:cNvSpPr/>
          <p:nvPr/>
        </p:nvSpPr>
        <p:spPr>
          <a:xfrm>
            <a:off x="1546167" y="3050771"/>
            <a:ext cx="8245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یکصدمین نشست</a:t>
            </a:r>
            <a:r>
              <a:rPr lang="fa-IR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/>
            </a:r>
            <a:br>
              <a:rPr lang="fa-IR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</a:br>
            <a:r>
              <a:rPr lang="fa-IR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کمیته تخصصی نام‌نگاری و یکسان‌سازی نام‌های جغرافیایی </a:t>
            </a:r>
            <a:r>
              <a:rPr lang="fa-IR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ایران</a:t>
            </a:r>
          </a:p>
        </p:txBody>
      </p:sp>
    </p:spTree>
    <p:extLst>
      <p:ext uri="{BB962C8B-B14F-4D97-AF65-F5344CB8AC3E}">
        <p14:creationId xmlns:p14="http://schemas.microsoft.com/office/powerpoint/2010/main" val="101818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Rectangle 1"/>
          <p:cNvSpPr/>
          <p:nvPr/>
        </p:nvSpPr>
        <p:spPr>
          <a:xfrm>
            <a:off x="490449" y="1363287"/>
            <a:ext cx="1128868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مهمترین اقدامات کمیته </a:t>
            </a:r>
            <a:r>
              <a:rPr lang="fa-IR" sz="20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تخصصی نام‌نگاری و یکسان‌سازی نام‌های جغرافیایی </a:t>
            </a:r>
            <a:r>
              <a:rPr lang="fa-IR" sz="20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ایران در سال‌های گذشته</a:t>
            </a:r>
            <a:endParaRPr lang="fa-IR" sz="20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732" y="2161309"/>
            <a:ext cx="105680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en-US" dirty="0" smtClean="0"/>
              <a:t>✔</a:t>
            </a:r>
            <a:r>
              <a:rPr lang="fa-IR" dirty="0"/>
              <a:t> </a:t>
            </a:r>
            <a:r>
              <a:rPr lang="fa-IR" b="1" dirty="0">
                <a:cs typeface="2  Nazanin" panose="020B0604020202020204" charset="-78"/>
              </a:rPr>
              <a:t>ایجاد پایگاه ملی </a:t>
            </a:r>
            <a:r>
              <a:rPr lang="fa-IR" b="1" dirty="0" smtClean="0">
                <a:cs typeface="2  Nazanin" panose="020B0604020202020204" charset="-78"/>
              </a:rPr>
              <a:t>نام‌های </a:t>
            </a:r>
            <a:r>
              <a:rPr lang="fa-IR" b="1" dirty="0">
                <a:cs typeface="2  Nazanin" panose="020B0604020202020204" charset="-78"/>
              </a:rPr>
              <a:t>جغرافیایی ایران و انتشار آن از طریق وب؛ </a:t>
            </a:r>
            <a:endParaRPr lang="fa-IR" b="1" dirty="0" smtClean="0">
              <a:cs typeface="2  Nazanin" panose="020B0604020202020204" charset="-78"/>
            </a:endParaRPr>
          </a:p>
          <a:p>
            <a:pPr algn="r" rtl="1">
              <a:lnSpc>
                <a:spcPct val="200000"/>
              </a:lnSpc>
            </a:pPr>
            <a:r>
              <a:rPr lang="en-US" dirty="0" smtClean="0"/>
              <a:t>✔ </a:t>
            </a:r>
            <a:r>
              <a:rPr lang="fa-IR" dirty="0" smtClean="0"/>
              <a:t> </a:t>
            </a:r>
            <a:r>
              <a:rPr lang="fa-IR" b="1" dirty="0" smtClean="0">
                <a:cs typeface="2  Nazanin" panose="020B0604020202020204" charset="-78"/>
              </a:rPr>
              <a:t>ارائه </a:t>
            </a:r>
            <a:r>
              <a:rPr lang="fa-IR" b="1" dirty="0">
                <a:cs typeface="2  Nazanin" panose="020B0604020202020204" charset="-78"/>
              </a:rPr>
              <a:t>دستورالعمل کلی آوانگاری نام‌های جغرافیایی فارسی و تصویب آن در سازمان ملل</a:t>
            </a:r>
          </a:p>
          <a:p>
            <a:pPr algn="r" rtl="1">
              <a:lnSpc>
                <a:spcPct val="200000"/>
              </a:lnSpc>
            </a:pPr>
            <a:r>
              <a:rPr lang="fa-IR" dirty="0" smtClean="0"/>
              <a:t> </a:t>
            </a:r>
            <a:r>
              <a:rPr lang="en-US" dirty="0"/>
              <a:t>✔</a:t>
            </a:r>
            <a:r>
              <a:rPr lang="fa-IR" dirty="0" smtClean="0"/>
              <a:t> </a:t>
            </a:r>
            <a:r>
              <a:rPr lang="fa-IR" b="1" dirty="0" smtClean="0">
                <a:cs typeface="2  Nazanin" panose="020B0604020202020204" charset="-78"/>
              </a:rPr>
              <a:t>برگزاری </a:t>
            </a:r>
            <a:r>
              <a:rPr lang="fa-IR" b="1" dirty="0">
                <a:cs typeface="2  Nazanin" panose="020B0604020202020204" charset="-78"/>
              </a:rPr>
              <a:t>چندین دوره همایش ملی </a:t>
            </a:r>
            <a:r>
              <a:rPr lang="fa-IR" b="1" dirty="0" smtClean="0">
                <a:cs typeface="2  Nazanin" panose="020B0604020202020204" charset="-78"/>
              </a:rPr>
              <a:t>نام‌های </a:t>
            </a:r>
            <a:r>
              <a:rPr lang="fa-IR" b="1" dirty="0">
                <a:cs typeface="2  Nazanin" panose="020B0604020202020204" charset="-78"/>
              </a:rPr>
              <a:t>جغرافیایی ایران</a:t>
            </a:r>
          </a:p>
          <a:p>
            <a:pPr algn="r" rtl="1">
              <a:lnSpc>
                <a:spcPct val="200000"/>
              </a:lnSpc>
            </a:pPr>
            <a:r>
              <a:rPr lang="en-US" dirty="0" smtClean="0"/>
              <a:t> ✔ </a:t>
            </a:r>
            <a:r>
              <a:rPr lang="fa-IR" b="1" dirty="0">
                <a:cs typeface="2  Nazanin" panose="020B0604020202020204" charset="-78"/>
              </a:rPr>
              <a:t>پیشنهاد نام استاندارد برای پهنه آبی شمال کشور و تصویب آن توسط هیات </a:t>
            </a:r>
            <a:r>
              <a:rPr lang="fa-IR" b="1" dirty="0" smtClean="0">
                <a:cs typeface="2  Nazanin" panose="020B0604020202020204" charset="-78"/>
              </a:rPr>
              <a:t>دولت</a:t>
            </a:r>
          </a:p>
          <a:p>
            <a:pPr algn="r" rtl="1">
              <a:lnSpc>
                <a:spcPct val="200000"/>
              </a:lnSpc>
            </a:pPr>
            <a:r>
              <a:rPr lang="fa-IR" b="1" dirty="0">
                <a:cs typeface="2  Nazanin" panose="020B0604020202020204" charset="-78"/>
              </a:rPr>
              <a:t>✔ استاندارد‌‌سازی نگارش فارسی و آوانگاری نام عناصر تقسیمات کشوری و ارائه آن در پایگاه اطلاعات تقسیمات کشوری</a:t>
            </a:r>
          </a:p>
          <a:p>
            <a:pPr algn="r" rtl="1">
              <a:lnSpc>
                <a:spcPct val="200000"/>
              </a:lnSpc>
            </a:pPr>
            <a:r>
              <a:rPr lang="en-US" dirty="0">
                <a:cs typeface="2  Nazanin" panose="020B0604020202020204" charset="-78"/>
              </a:rPr>
              <a:t>✔</a:t>
            </a:r>
            <a:r>
              <a:rPr lang="en-US" b="1" dirty="0">
                <a:cs typeface="2  Nazanin" panose="020B0604020202020204" charset="-78"/>
              </a:rPr>
              <a:t> </a:t>
            </a:r>
            <a:r>
              <a:rPr lang="fa-IR" b="1" dirty="0">
                <a:cs typeface="2  Nazanin" panose="020B0604020202020204" charset="-78"/>
              </a:rPr>
              <a:t>برگزاری چندین دوره آموزشی آوانگاری نام‌های جغرافیایی توسط اساتید برای کاربران سازمان‌ها و نهادهای مرتبط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2  Nazanin" panose="020B0604020202020204" charset="-78"/>
              </a:rPr>
              <a:t> </a:t>
            </a:r>
            <a:r>
              <a:rPr lang="en-US" dirty="0"/>
              <a:t>✔</a:t>
            </a:r>
            <a:r>
              <a:rPr lang="fa-IR" b="1" dirty="0" smtClean="0">
                <a:cs typeface="2  Nazanin" panose="020B0604020202020204" charset="-78"/>
              </a:rPr>
              <a:t>  ارائه </a:t>
            </a:r>
            <a:r>
              <a:rPr lang="fa-IR" b="1" dirty="0">
                <a:cs typeface="2  Nazanin" panose="020B0604020202020204" charset="-78"/>
              </a:rPr>
              <a:t>سرویس از نگارش فارسی و آوانگاری </a:t>
            </a:r>
            <a:r>
              <a:rPr lang="fa-IR" b="1" dirty="0" smtClean="0">
                <a:cs typeface="2  Nazanin" panose="020B0604020202020204" charset="-78"/>
              </a:rPr>
              <a:t>نام‌های </a:t>
            </a:r>
            <a:r>
              <a:rPr lang="fa-IR" b="1" dirty="0">
                <a:cs typeface="2  Nazanin" panose="020B0604020202020204" charset="-78"/>
              </a:rPr>
              <a:t>جغرافیایی استاندارد ثبت شده در پایگاه ملی </a:t>
            </a:r>
            <a:r>
              <a:rPr lang="fa-IR" b="1" dirty="0" smtClean="0">
                <a:cs typeface="2  Nazanin" panose="020B0604020202020204" charset="-78"/>
              </a:rPr>
              <a:t>نام‌های </a:t>
            </a:r>
            <a:r>
              <a:rPr lang="fa-IR" b="1" dirty="0">
                <a:cs typeface="2  Nazanin" panose="020B0604020202020204" charset="-78"/>
              </a:rPr>
              <a:t>جغرافیایی </a:t>
            </a:r>
            <a:r>
              <a:rPr lang="fa-IR" b="1" dirty="0" smtClean="0">
                <a:cs typeface="2  Nazanin" panose="020B0604020202020204" charset="-78"/>
              </a:rPr>
              <a:t>ایران</a:t>
            </a:r>
          </a:p>
          <a:p>
            <a:pPr algn="r" rtl="1">
              <a:lnSpc>
                <a:spcPct val="200000"/>
              </a:lnSpc>
            </a:pPr>
            <a:r>
              <a:rPr lang="en-US" dirty="0" smtClean="0"/>
              <a:t> </a:t>
            </a:r>
            <a:endParaRPr lang="fa-IR" b="1" dirty="0">
              <a:cs typeface="2  Nazanin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7550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74"/>
          </a:xfrm>
        </p:spPr>
      </p:pic>
      <p:sp>
        <p:nvSpPr>
          <p:cNvPr id="2" name="Rectangle 1"/>
          <p:cNvSpPr/>
          <p:nvPr/>
        </p:nvSpPr>
        <p:spPr>
          <a:xfrm>
            <a:off x="232755" y="1122218"/>
            <a:ext cx="11288685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20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مهمترین اقدامات کمیته </a:t>
            </a:r>
            <a:r>
              <a:rPr lang="fa-IR" sz="20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تخصصی نام‌نگاری و یکسان‌سازی نام‌های جغرافیایی </a:t>
            </a:r>
            <a:r>
              <a:rPr lang="fa-IR" sz="20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ایران در سال‌های گذشته</a:t>
            </a:r>
            <a:endParaRPr lang="fa-IR" sz="20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1420" y="1812897"/>
            <a:ext cx="10463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2  Nazanin" panose="020B0604020202020204" charset="-78"/>
              </a:rPr>
              <a:t>✔ </a:t>
            </a:r>
            <a:r>
              <a:rPr lang="fa-IR" b="1" dirty="0">
                <a:cs typeface="2  Nazanin" panose="020B0604020202020204" charset="-78"/>
              </a:rPr>
              <a:t>رصد استفاده صحیح از نام‌های جغرافیایی در </a:t>
            </a:r>
            <a:r>
              <a:rPr lang="fa-IR" b="1" dirty="0" smtClean="0">
                <a:cs typeface="2  Nazanin" panose="020B0604020202020204" charset="-78"/>
              </a:rPr>
              <a:t>رسانه‌ها </a:t>
            </a:r>
            <a:r>
              <a:rPr lang="fa-IR" b="1" dirty="0">
                <a:cs typeface="2  Nazanin" panose="020B0604020202020204" charset="-78"/>
              </a:rPr>
              <a:t>و مکاتبات </a:t>
            </a:r>
            <a:r>
              <a:rPr lang="fa-IR" b="1" dirty="0" smtClean="0">
                <a:cs typeface="2  Nazanin" panose="020B0604020202020204" charset="-78"/>
              </a:rPr>
              <a:t>در </a:t>
            </a:r>
            <a:r>
              <a:rPr lang="fa-IR" b="1" dirty="0">
                <a:cs typeface="2  Nazanin" panose="020B0604020202020204" charset="-78"/>
              </a:rPr>
              <a:t>سطح ملی و بین المللی و جلوگیری از تشتت و اختلاف در </a:t>
            </a:r>
            <a:r>
              <a:rPr lang="fa-IR" b="1" dirty="0" smtClean="0">
                <a:cs typeface="2  Nazanin" panose="020B0604020202020204" charset="-78"/>
              </a:rPr>
              <a:t>آنها</a:t>
            </a:r>
          </a:p>
          <a:p>
            <a:pPr algn="r" rtl="1">
              <a:lnSpc>
                <a:spcPct val="200000"/>
              </a:lnSpc>
            </a:pPr>
            <a:r>
              <a:rPr lang="fa-IR" b="1" dirty="0">
                <a:cs typeface="2  Nazanin" panose="020B0604020202020204" charset="-78"/>
              </a:rPr>
              <a:t>✔ ایجاد </a:t>
            </a:r>
            <a:r>
              <a:rPr lang="fa-IR" b="1" dirty="0" smtClean="0">
                <a:cs typeface="2  Nazanin" panose="020B0604020202020204" charset="-78"/>
              </a:rPr>
              <a:t>وب سایت </a:t>
            </a:r>
            <a:r>
              <a:rPr lang="fa-IR" b="1" dirty="0">
                <a:cs typeface="2  Nazanin" panose="020B0604020202020204" charset="-78"/>
              </a:rPr>
              <a:t>گروه‌ زبانی – جغرافیایی جنوب غرب آسیا (به جز عربی) به آدرس</a:t>
            </a:r>
            <a:r>
              <a:rPr lang="en-US" b="1" dirty="0">
                <a:cs typeface="2  Nazanin" panose="020B0604020202020204" charset="-78"/>
              </a:rPr>
              <a:t>https://swgeonames.ncc.gov.ir/ </a:t>
            </a:r>
            <a:endParaRPr lang="fa-IR" b="1" dirty="0" smtClean="0">
              <a:cs typeface="2  Nazanin" panose="020B0604020202020204" charset="-78"/>
            </a:endParaRPr>
          </a:p>
          <a:p>
            <a:pPr algn="r" rtl="1">
              <a:lnSpc>
                <a:spcPct val="200000"/>
              </a:lnSpc>
            </a:pPr>
            <a:r>
              <a:rPr lang="en-US" dirty="0"/>
              <a:t>✔ </a:t>
            </a:r>
            <a:r>
              <a:rPr lang="fa-IR" b="1" dirty="0">
                <a:cs typeface="2  Nazanin" panose="020B0604020202020204" charset="-78"/>
              </a:rPr>
              <a:t>اخذ مجوز نشریه نام‌های جغرافیایی ایران</a:t>
            </a:r>
          </a:p>
          <a:p>
            <a:pPr algn="r" rtl="1">
              <a:lnSpc>
                <a:spcPct val="200000"/>
              </a:lnSpc>
            </a:pPr>
            <a:endParaRPr lang="fa-IR" b="1" dirty="0">
              <a:cs typeface="2  Nazanin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44764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3" name="Rectangle 2"/>
          <p:cNvSpPr/>
          <p:nvPr/>
        </p:nvSpPr>
        <p:spPr>
          <a:xfrm>
            <a:off x="709718" y="1845425"/>
            <a:ext cx="10138391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cs typeface="2  Nazanin" panose="020B0604020202020204" charset="-78"/>
              </a:rPr>
              <a:t>✔ </a:t>
            </a:r>
            <a:r>
              <a:rPr lang="fa-IR" b="1" dirty="0" smtClean="0">
                <a:cs typeface="2  Nazanin" panose="020B0604020202020204" charset="-78"/>
              </a:rPr>
              <a:t>انتشار کتاب </a:t>
            </a:r>
            <a:r>
              <a:rPr lang="fa-IR" b="1" dirty="0">
                <a:cs typeface="2  Nazanin" panose="020B0604020202020204" charset="-78"/>
              </a:rPr>
              <a:t>و نشریات مرتبط با </a:t>
            </a:r>
            <a:r>
              <a:rPr lang="fa-IR" b="1" dirty="0" smtClean="0">
                <a:cs typeface="2  Nazanin" panose="020B0604020202020204" charset="-78"/>
              </a:rPr>
              <a:t>نام‌های </a:t>
            </a:r>
            <a:r>
              <a:rPr lang="fa-IR" b="1" dirty="0">
                <a:cs typeface="2  Nazanin" panose="020B0604020202020204" charset="-78"/>
              </a:rPr>
              <a:t>جغرافیایی از جمله.....</a:t>
            </a:r>
          </a:p>
          <a:p>
            <a:pPr algn="just" rtl="1"/>
            <a:endParaRPr lang="fa-IR" b="1" dirty="0">
              <a:cs typeface="2  Nazanin" panose="020B0604020202020204" charset="-78"/>
            </a:endParaRPr>
          </a:p>
          <a:p>
            <a:pPr algn="just" rtl="1"/>
            <a:r>
              <a:rPr lang="fa-IR" b="1" dirty="0">
                <a:cs typeface="2  Nazanin" panose="020B0604020202020204" charset="-78"/>
              </a:rPr>
              <a:t>● </a:t>
            </a:r>
            <a:r>
              <a:rPr lang="fa-IR" b="1" dirty="0" smtClean="0">
                <a:cs typeface="2  Nazanin" panose="020B0604020202020204" charset="-78"/>
              </a:rPr>
              <a:t>ترجمه </a:t>
            </a:r>
            <a:r>
              <a:rPr lang="fa-IR" b="1" dirty="0">
                <a:cs typeface="2  Nazanin" panose="020B0604020202020204" charset="-78"/>
              </a:rPr>
              <a:t>کتابچه اصطلاح شناسی </a:t>
            </a:r>
            <a:r>
              <a:rPr lang="fa-IR" b="1" dirty="0" smtClean="0">
                <a:cs typeface="2  Nazanin" panose="020B0604020202020204" charset="-78"/>
              </a:rPr>
              <a:t>نام‌های </a:t>
            </a:r>
            <a:r>
              <a:rPr lang="fa-IR" b="1" dirty="0">
                <a:cs typeface="2  Nazanin" panose="020B0604020202020204" charset="-78"/>
              </a:rPr>
              <a:t>جغرافیایی سازمان ملل به </a:t>
            </a:r>
            <a:r>
              <a:rPr lang="fa-IR" b="1" dirty="0" smtClean="0">
                <a:cs typeface="2  Nazanin" panose="020B0604020202020204" charset="-78"/>
              </a:rPr>
              <a:t>زبان فارسی- دستاورد کارگروه </a:t>
            </a:r>
            <a:r>
              <a:rPr lang="fa-IR" b="1" dirty="0">
                <a:cs typeface="2  Nazanin" panose="020B0604020202020204" charset="-78"/>
              </a:rPr>
              <a:t>اصطلاح شناسی به سرپرستی آقای دکتر فیروز </a:t>
            </a:r>
            <a:r>
              <a:rPr lang="fa-IR" b="1" dirty="0" smtClean="0">
                <a:cs typeface="2  Nazanin" panose="020B0604020202020204" charset="-78"/>
              </a:rPr>
              <a:t>رفاهی</a:t>
            </a:r>
            <a:endParaRPr lang="fa-IR" b="1" dirty="0">
              <a:cs typeface="2  Nazanin" panose="020B0604020202020204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b="1" dirty="0">
                <a:cs typeface="2  Nazanin" panose="020B0604020202020204" charset="-78"/>
              </a:rPr>
              <a:t> ● اورونیم‌های ایران(پژوهشی در پستی و بلندی‌های ایران</a:t>
            </a:r>
            <a:r>
              <a:rPr lang="fa-IR" b="1" dirty="0" smtClean="0">
                <a:cs typeface="2  Nazanin" panose="020B0604020202020204" charset="-78"/>
              </a:rPr>
              <a:t>)؛؛ </a:t>
            </a:r>
            <a:r>
              <a:rPr lang="fa-IR" b="1" dirty="0">
                <a:cs typeface="2  Nazanin" panose="020B0604020202020204" charset="-78"/>
              </a:rPr>
              <a:t>آقای دکتر فیروز </a:t>
            </a:r>
            <a:r>
              <a:rPr lang="fa-IR" b="1" dirty="0" smtClean="0">
                <a:cs typeface="2  Nazanin" panose="020B0604020202020204" charset="-78"/>
              </a:rPr>
              <a:t>رفاهی</a:t>
            </a:r>
          </a:p>
          <a:p>
            <a:pPr algn="just" rtl="1"/>
            <a:endParaRPr lang="fa-IR" b="1" dirty="0">
              <a:cs typeface="2  Nazanin" panose="020B0604020202020204" charset="-78"/>
            </a:endParaRPr>
          </a:p>
          <a:p>
            <a:pPr algn="just" rtl="1"/>
            <a:r>
              <a:rPr lang="fa-IR" b="1" dirty="0">
                <a:cs typeface="2  Nazanin" panose="020B0604020202020204" charset="-78"/>
              </a:rPr>
              <a:t>● فهرست نام </a:t>
            </a:r>
            <a:r>
              <a:rPr lang="fa-IR" b="1" dirty="0" smtClean="0">
                <a:cs typeface="2  Nazanin" panose="020B0604020202020204" charset="-78"/>
              </a:rPr>
              <a:t>کشورها دستاورد کارگروه </a:t>
            </a:r>
            <a:r>
              <a:rPr lang="fa-IR" b="1" dirty="0">
                <a:cs typeface="2  Nazanin" panose="020B0604020202020204" charset="-78"/>
              </a:rPr>
              <a:t>نام‌های خارجی(</a:t>
            </a:r>
            <a:r>
              <a:rPr lang="en-US" b="1" dirty="0" smtClean="0">
                <a:cs typeface="2  Nazanin" panose="020B0604020202020204" charset="-78"/>
              </a:rPr>
              <a:t>Exonym</a:t>
            </a:r>
            <a:r>
              <a:rPr lang="fa-IR" b="1" dirty="0" smtClean="0">
                <a:cs typeface="2  Nazanin" panose="020B0604020202020204" charset="-78"/>
              </a:rPr>
              <a:t>)</a:t>
            </a:r>
          </a:p>
          <a:p>
            <a:pPr algn="just" rtl="1"/>
            <a:endParaRPr lang="fa-IR" b="1" dirty="0">
              <a:cs typeface="2  Nazanin" panose="020B0604020202020204" charset="-78"/>
            </a:endParaRPr>
          </a:p>
          <a:p>
            <a:pPr algn="just" rtl="1"/>
            <a:r>
              <a:rPr lang="fa-IR" b="1" dirty="0">
                <a:cs typeface="2  Nazanin" panose="020B0604020202020204" charset="-78"/>
              </a:rPr>
              <a:t>● </a:t>
            </a:r>
            <a:r>
              <a:rPr lang="fa-IR" b="1" dirty="0" smtClean="0">
                <a:cs typeface="2  Nazanin" panose="020B0604020202020204" charset="-78"/>
              </a:rPr>
              <a:t>فهرستگان </a:t>
            </a:r>
            <a:r>
              <a:rPr lang="fa-IR" b="1" dirty="0">
                <a:cs typeface="2  Nazanin" panose="020B0604020202020204" charset="-78"/>
              </a:rPr>
              <a:t>خلیج فارس دستاورد کارگروه </a:t>
            </a:r>
            <a:r>
              <a:rPr lang="fa-IR" b="1" dirty="0" smtClean="0">
                <a:cs typeface="2  Nazanin" panose="020B0604020202020204" charset="-78"/>
              </a:rPr>
              <a:t>نام‌های تاریخی به سرپرستی دكتر </a:t>
            </a:r>
            <a:r>
              <a:rPr lang="fa-IR" b="1" dirty="0">
                <a:cs typeface="2  Nazanin" panose="020B0604020202020204" charset="-78"/>
              </a:rPr>
              <a:t>بهرام اميراحمديان </a:t>
            </a:r>
            <a:endParaRPr lang="fa-IR" b="1" dirty="0" smtClean="0">
              <a:cs typeface="2  Nazanin" panose="020B0604020202020204" charset="-78"/>
            </a:endParaRPr>
          </a:p>
          <a:p>
            <a:pPr algn="just" rtl="1"/>
            <a:endParaRPr lang="fa-IR" b="1" dirty="0" smtClean="0">
              <a:cs typeface="2  Nazanin" panose="020B0604020202020204" charset="-78"/>
            </a:endParaRPr>
          </a:p>
          <a:p>
            <a:pPr algn="just" rtl="1"/>
            <a:r>
              <a:rPr lang="fa-IR" b="1" dirty="0">
                <a:cs typeface="2  Nazanin" panose="020B0604020202020204" charset="-78"/>
              </a:rPr>
              <a:t> ● راهنمای توپونیمی ایران </a:t>
            </a:r>
            <a:r>
              <a:rPr lang="fa-IR" b="1" dirty="0" smtClean="0">
                <a:cs typeface="2  Nazanin" panose="020B0604020202020204" charset="-78"/>
              </a:rPr>
              <a:t>دکترسیدمحمد صاحبی و ... .</a:t>
            </a:r>
          </a:p>
          <a:p>
            <a:pPr algn="just" rtl="1"/>
            <a:endParaRPr lang="fa-IR" sz="1600" b="1" dirty="0" smtClean="0">
              <a:cs typeface="+mj-cs"/>
            </a:endParaRPr>
          </a:p>
          <a:p>
            <a:pPr algn="just" rtl="1"/>
            <a:r>
              <a:rPr lang="fa-IR" b="1" dirty="0">
                <a:cs typeface="2  Nazanin" panose="020B0604020202020204" charset="-78"/>
              </a:rPr>
              <a:t>✔ </a:t>
            </a:r>
            <a:r>
              <a:rPr lang="fa-IR" b="1" dirty="0" smtClean="0">
                <a:cs typeface="2  Nazanin" panose="020B0604020202020204" charset="-78"/>
              </a:rPr>
              <a:t>ایجاد سایت کمیته </a:t>
            </a:r>
            <a:r>
              <a:rPr lang="fa-IR" b="1" dirty="0">
                <a:cs typeface="2  Nazanin" panose="020B0604020202020204" charset="-78"/>
              </a:rPr>
              <a:t>تخصصی نام‌نگاری و یکسان‌سازی نام‌های جغرافیایی </a:t>
            </a:r>
            <a:r>
              <a:rPr lang="fa-IR" b="1" dirty="0" smtClean="0">
                <a:cs typeface="2  Nazanin" panose="020B0604020202020204" charset="-78"/>
              </a:rPr>
              <a:t>ایران به آدرس </a:t>
            </a:r>
            <a:r>
              <a:rPr lang="en-US" sz="1600" b="1" dirty="0">
                <a:cs typeface="+mj-cs"/>
              </a:rPr>
              <a:t>https://geonames.ncc.gov.ir</a:t>
            </a:r>
            <a:r>
              <a:rPr lang="en-US" sz="1600" b="1" dirty="0" smtClean="0">
                <a:cs typeface="+mj-cs"/>
              </a:rPr>
              <a:t>/</a:t>
            </a:r>
          </a:p>
          <a:p>
            <a:pPr algn="just" rtl="1"/>
            <a:endParaRPr lang="fa-IR" b="1" dirty="0" smtClean="0">
              <a:cs typeface="2  Nazanin" panose="020B0604020202020204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7323" y="1055716"/>
            <a:ext cx="11238808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fa-IR" sz="20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مهمترین </a:t>
            </a:r>
            <a:r>
              <a:rPr lang="fa-IR" sz="20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اقدامات کمیته تخصصی نام‌نگاری و یکسان‌سازی نام‌های جغرافیایی ایران در سال‌های گذشته</a:t>
            </a:r>
          </a:p>
        </p:txBody>
      </p:sp>
    </p:spTree>
    <p:extLst>
      <p:ext uri="{BB962C8B-B14F-4D97-AF65-F5344CB8AC3E}">
        <p14:creationId xmlns:p14="http://schemas.microsoft.com/office/powerpoint/2010/main" val="40693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21022" cy="6858001"/>
          </a:xfrm>
        </p:spPr>
      </p:pic>
      <p:sp>
        <p:nvSpPr>
          <p:cNvPr id="2" name="Rectangle 1"/>
          <p:cNvSpPr/>
          <p:nvPr/>
        </p:nvSpPr>
        <p:spPr>
          <a:xfrm>
            <a:off x="764771" y="3682538"/>
            <a:ext cx="10939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پایش مصوبات </a:t>
            </a:r>
            <a:r>
              <a:rPr lang="fa-IR" sz="24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نودونهمین نشست کمیته تخصصی نام‌نگاری و یکسان‌سازی نام‌های جغرافیایی ایران</a:t>
            </a:r>
          </a:p>
        </p:txBody>
      </p:sp>
    </p:spTree>
    <p:extLst>
      <p:ext uri="{BB962C8B-B14F-4D97-AF65-F5344CB8AC3E}">
        <p14:creationId xmlns:p14="http://schemas.microsoft.com/office/powerpoint/2010/main" val="3508580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74"/>
          </a:xfrm>
        </p:spPr>
      </p:pic>
      <p:sp>
        <p:nvSpPr>
          <p:cNvPr id="2" name="Rectangle 1"/>
          <p:cNvSpPr/>
          <p:nvPr/>
        </p:nvSpPr>
        <p:spPr>
          <a:xfrm>
            <a:off x="2103121" y="1064029"/>
            <a:ext cx="7298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a-IR" sz="1600" b="1" dirty="0" smtClean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4472C4">
                  <a:lumMod val="25000"/>
                </a:srgbClr>
              </a:solidFill>
              <a:latin typeface="Segoe UI"/>
              <a:cs typeface="B Titr" panose="00000700000000000000" pitchFamily="2" charset="-78"/>
            </a:endParaRPr>
          </a:p>
          <a:p>
            <a:r>
              <a:rPr lang="fa-IR" sz="16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پایش </a:t>
            </a:r>
            <a:r>
              <a:rPr lang="fa-IR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مصوبات نودونهمین نشست کمیته تخصصی نام‌نگاری و یکسان‌سازی نام‌های جغرافیایی ایران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864524" y="2679589"/>
            <a:ext cx="105058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b="1" dirty="0" smtClean="0">
                <a:cs typeface="2  Nazanin" panose="020B0604020202020204" charset="-78"/>
              </a:rPr>
              <a:t>1- از </a:t>
            </a:r>
            <a:r>
              <a:rPr lang="fa-IR" b="1" dirty="0">
                <a:cs typeface="2  Nazanin" panose="020B0604020202020204" charset="-78"/>
              </a:rPr>
              <a:t>آنجاکه ثبت آوانگاری </a:t>
            </a:r>
            <a:r>
              <a:rPr lang="fa-IR" b="1" dirty="0" smtClean="0">
                <a:cs typeface="2  Nazanin" panose="020B0604020202020204" charset="-78"/>
              </a:rPr>
              <a:t>نام‌های </a:t>
            </a:r>
            <a:r>
              <a:rPr lang="fa-IR" b="1" dirty="0">
                <a:cs typeface="2  Nazanin" panose="020B0604020202020204" charset="-78"/>
              </a:rPr>
              <a:t>جغرافیایی در تلفظ صحیح و </a:t>
            </a:r>
            <a:r>
              <a:rPr lang="fa-IR" b="1" dirty="0" smtClean="0">
                <a:cs typeface="2  Nazanin" panose="020B0604020202020204" charset="-78"/>
              </a:rPr>
              <a:t>ریشه‌شناسی آن </a:t>
            </a:r>
            <a:r>
              <a:rPr lang="fa-IR" b="1" dirty="0">
                <a:cs typeface="2  Nazanin" panose="020B0604020202020204" charset="-78"/>
              </a:rPr>
              <a:t>اهمیت دارد وزارت میراث فرهنگی، گردشگری و صنایع دستی در </a:t>
            </a:r>
            <a:r>
              <a:rPr lang="fa-IR" b="1" dirty="0" smtClean="0">
                <a:cs typeface="2  Nazanin" panose="020B0604020202020204" charset="-78"/>
              </a:rPr>
              <a:t>مکاتبات خود </a:t>
            </a:r>
            <a:r>
              <a:rPr lang="fa-IR" b="1" dirty="0">
                <a:cs typeface="2  Nazanin" panose="020B0604020202020204" charset="-78"/>
              </a:rPr>
              <a:t>بویژه در ثبت ملی و جهانی آثار، از سیستم آوانگاری استاندارد کمیته استفاده نماید</a:t>
            </a:r>
            <a:r>
              <a:rPr lang="fa-IR" b="1" dirty="0" smtClean="0">
                <a:cs typeface="2  Nazanin" panose="020B0604020202020204" charset="-78"/>
              </a:rPr>
              <a:t>.</a:t>
            </a:r>
          </a:p>
          <a:p>
            <a:pPr algn="just" rtl="1"/>
            <a:endParaRPr lang="fa-IR" b="1" dirty="0" smtClean="0">
              <a:cs typeface="2  Nazanin" panose="020B0604020202020204" charset="-78"/>
            </a:endParaRPr>
          </a:p>
          <a:p>
            <a:pPr algn="just" rtl="1"/>
            <a:endParaRPr lang="fa-IR" b="1" dirty="0">
              <a:cs typeface="2  Nazanin" panose="020B060402020202020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176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8" y="-1"/>
            <a:ext cx="12231536" cy="6858001"/>
          </a:xfrm>
        </p:spPr>
      </p:pic>
      <p:sp>
        <p:nvSpPr>
          <p:cNvPr id="2" name="Rectangle 1"/>
          <p:cNvSpPr/>
          <p:nvPr/>
        </p:nvSpPr>
        <p:spPr>
          <a:xfrm>
            <a:off x="2103121" y="1064029"/>
            <a:ext cx="7298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پایش </a:t>
            </a:r>
            <a:r>
              <a:rPr lang="fa-IR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مصوبات نودونهمین نشست کمیته تخصصی نام‌نگاری و یکسان‌سازی نام‌های جغرافیایی ایران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429370" y="1402583"/>
            <a:ext cx="11553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endParaRPr lang="fa-IR" b="1" dirty="0">
              <a:cs typeface="2  Nazanin" panose="020B0604020202020204" charset="-78"/>
            </a:endParaRPr>
          </a:p>
          <a:p>
            <a:pPr algn="r" rtl="1"/>
            <a:r>
              <a:rPr lang="fa-IR" sz="1600" b="1" dirty="0" smtClean="0">
                <a:cs typeface="2  Nazanin" panose="020B0604020202020204" charset="-78"/>
              </a:rPr>
              <a:t>2-دبیرخانه </a:t>
            </a:r>
            <a:r>
              <a:rPr lang="fa-IR" sz="1600" b="1" dirty="0">
                <a:cs typeface="2  Nazanin" panose="020B0604020202020204" charset="-78"/>
              </a:rPr>
              <a:t>کمیته مراتب اعتراض ایران را </a:t>
            </a:r>
            <a:r>
              <a:rPr lang="fa-IR" sz="1600" b="1" dirty="0" smtClean="0">
                <a:cs typeface="2  Nazanin" panose="020B0604020202020204" charset="-78"/>
              </a:rPr>
              <a:t>نسبت </a:t>
            </a:r>
            <a:r>
              <a:rPr lang="fa-IR" sz="1600" b="1" dirty="0">
                <a:cs typeface="2  Nazanin" panose="020B0604020202020204" charset="-78"/>
              </a:rPr>
              <a:t>به استفاده از نام مجعول خلیج فارس </a:t>
            </a:r>
            <a:r>
              <a:rPr lang="fa-IR" sz="1600" b="1" dirty="0" smtClean="0">
                <a:cs typeface="2  Nazanin" panose="020B0604020202020204" charset="-78"/>
              </a:rPr>
              <a:t>در نشریه شماره 66 گروه متخصصان نام‌های جغرافیایی سازمان ملل اعلام نماید</a:t>
            </a:r>
            <a:r>
              <a:rPr lang="fa-IR" b="1" dirty="0" smtClean="0">
                <a:cs typeface="2  Nazanin" panose="020B0604020202020204" charset="-78"/>
              </a:rPr>
              <a:t>.</a:t>
            </a:r>
          </a:p>
          <a:p>
            <a:pPr algn="just" rtl="1"/>
            <a:endParaRPr lang="fa-IR" b="1" dirty="0" smtClean="0">
              <a:cs typeface="2  Nazanin" panose="020B0604020202020204" charset="-78"/>
            </a:endParaRPr>
          </a:p>
          <a:p>
            <a:pPr algn="just" rtl="1"/>
            <a:endParaRPr lang="fa-IR" b="1" dirty="0">
              <a:cs typeface="2  Nazanin" panose="020B060402020202020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1" y="2077564"/>
            <a:ext cx="2995701" cy="4229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08" y="2106278"/>
            <a:ext cx="3583635" cy="42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74"/>
          </a:xfrm>
        </p:spPr>
      </p:pic>
      <p:sp>
        <p:nvSpPr>
          <p:cNvPr id="2" name="Rectangle 1"/>
          <p:cNvSpPr/>
          <p:nvPr/>
        </p:nvSpPr>
        <p:spPr>
          <a:xfrm>
            <a:off x="2103121" y="1064029"/>
            <a:ext cx="72985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16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پایش مصوبات </a:t>
            </a:r>
            <a:r>
              <a:rPr lang="fa-IR" sz="1600" b="1" dirty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4472C4">
                    <a:lumMod val="25000"/>
                  </a:srgbClr>
                </a:solidFill>
                <a:latin typeface="Segoe UI"/>
                <a:cs typeface="B Titr" panose="00000700000000000000" pitchFamily="2" charset="-78"/>
              </a:rPr>
              <a:t>نودونهمین نشست کمیته تخصصی نام‌نگاری و یکسان‌سازی نام‌های جغرافیایی ایران</a:t>
            </a:r>
          </a:p>
        </p:txBody>
      </p:sp>
      <p:sp>
        <p:nvSpPr>
          <p:cNvPr id="3" name="Rectangle 2"/>
          <p:cNvSpPr/>
          <p:nvPr/>
        </p:nvSpPr>
        <p:spPr>
          <a:xfrm>
            <a:off x="864524" y="1402584"/>
            <a:ext cx="108716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endParaRPr lang="fa-IR" b="1" dirty="0" smtClean="0">
              <a:cs typeface="2  Nazanin" panose="020B0604020202020204" charset="-78"/>
            </a:endParaRPr>
          </a:p>
          <a:p>
            <a:pPr algn="just" rtl="1"/>
            <a:r>
              <a:rPr lang="fa-IR" b="1" dirty="0" smtClean="0">
                <a:cs typeface="2  Nazanin" panose="020B0604020202020204" charset="-78"/>
              </a:rPr>
              <a:t>3-مقرر </a:t>
            </a:r>
            <a:r>
              <a:rPr lang="fa-IR" b="1" dirty="0">
                <a:cs typeface="2  Nazanin" panose="020B0604020202020204" charset="-78"/>
              </a:rPr>
              <a:t>شد، دبیرخانه کمیته استفاده از نام مجعول خلیج </a:t>
            </a:r>
            <a:r>
              <a:rPr lang="fa-IR" b="1" dirty="0" smtClean="0">
                <a:cs typeface="2  Nazanin" panose="020B0604020202020204" charset="-78"/>
              </a:rPr>
              <a:t>فارس</a:t>
            </a:r>
            <a:r>
              <a:rPr lang="en-US" b="1" dirty="0" smtClean="0">
                <a:cs typeface="2  Nazanin" panose="020B0604020202020204" charset="-78"/>
              </a:rPr>
              <a:t> </a:t>
            </a:r>
            <a:r>
              <a:rPr lang="fa-IR" b="1" dirty="0" smtClean="0">
                <a:cs typeface="2  Nazanin" panose="020B0604020202020204" charset="-78"/>
              </a:rPr>
              <a:t>توسط اتحادیه بین‌المللی حفاظت </a:t>
            </a:r>
            <a:r>
              <a:rPr lang="fa-IR" b="1" dirty="0">
                <a:cs typeface="2  Nazanin" panose="020B0604020202020204" charset="-78"/>
              </a:rPr>
              <a:t>طبیعت </a:t>
            </a:r>
            <a:r>
              <a:rPr lang="fa-IR" b="1" dirty="0" smtClean="0">
                <a:cs typeface="2  Nazanin" panose="020B0604020202020204" charset="-78"/>
              </a:rPr>
              <a:t>(</a:t>
            </a:r>
            <a:r>
              <a:rPr lang="en-US" b="1" dirty="0" smtClean="0">
                <a:cs typeface="2  Nazanin" panose="020B0604020202020204" charset="-78"/>
              </a:rPr>
              <a:t>IUCN</a:t>
            </a:r>
            <a:r>
              <a:rPr lang="fa-IR" b="1" dirty="0" smtClean="0">
                <a:cs typeface="2  Nazanin" panose="020B0604020202020204" charset="-78"/>
              </a:rPr>
              <a:t>)</a:t>
            </a:r>
            <a:r>
              <a:rPr lang="en-US" b="1" dirty="0" smtClean="0">
                <a:cs typeface="2  Nazanin" panose="020B0604020202020204" charset="-78"/>
              </a:rPr>
              <a:t> </a:t>
            </a:r>
            <a:r>
              <a:rPr lang="fa-IR" b="1" dirty="0">
                <a:cs typeface="2  Nazanin" panose="020B0604020202020204" charset="-78"/>
              </a:rPr>
              <a:t>را از طریق </a:t>
            </a:r>
            <a:r>
              <a:rPr lang="fa-IR" b="1" dirty="0" smtClean="0">
                <a:cs typeface="2  Nazanin" panose="020B0604020202020204" charset="-78"/>
              </a:rPr>
              <a:t>سازمان </a:t>
            </a:r>
            <a:r>
              <a:rPr lang="fa-IR" b="1" dirty="0">
                <a:cs typeface="2  Nazanin" panose="020B0604020202020204" charset="-78"/>
              </a:rPr>
              <a:t>حفاظت محیط زیست </a:t>
            </a:r>
            <a:r>
              <a:rPr lang="fa-IR" b="1" dirty="0" smtClean="0">
                <a:cs typeface="2  Nazanin" panose="020B0604020202020204" charset="-78"/>
              </a:rPr>
              <a:t>کشور پیگیری </a:t>
            </a:r>
            <a:r>
              <a:rPr lang="fa-IR" b="1" dirty="0">
                <a:cs typeface="2  Nazanin" panose="020B0604020202020204" charset="-78"/>
              </a:rPr>
              <a:t>نماید. </a:t>
            </a:r>
            <a:endParaRPr lang="en-US" b="1" dirty="0">
              <a:cs typeface="2  Nazanin" panose="020B0604020202020204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33" y="2207627"/>
            <a:ext cx="3236181" cy="4216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64" y="2207626"/>
            <a:ext cx="3011907" cy="42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51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2183</TotalTime>
  <Words>672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Nastalig</vt:lpstr>
      <vt:lpstr>Calibri Light</vt:lpstr>
      <vt:lpstr>IranNastaliq</vt:lpstr>
      <vt:lpstr>Arial</vt:lpstr>
      <vt:lpstr>Times New Roman</vt:lpstr>
      <vt:lpstr>Segoe UI</vt:lpstr>
      <vt:lpstr>2  Nazanin</vt:lpstr>
      <vt:lpstr>B Titr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Rahele Alizadeh</dc:creator>
  <cp:lastModifiedBy>Rahele Alizadeh</cp:lastModifiedBy>
  <cp:revision>148</cp:revision>
  <dcterms:created xsi:type="dcterms:W3CDTF">2023-10-22T11:22:15Z</dcterms:created>
  <dcterms:modified xsi:type="dcterms:W3CDTF">2024-06-11T05:37:59Z</dcterms:modified>
</cp:coreProperties>
</file>